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3E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3" autoAdjust="0"/>
    <p:restoredTop sz="94660"/>
  </p:normalViewPr>
  <p:slideViewPr>
    <p:cSldViewPr snapToGrid="0">
      <p:cViewPr varScale="1">
        <p:scale>
          <a:sx n="102" d="100"/>
          <a:sy n="102" d="100"/>
        </p:scale>
        <p:origin x="13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10/9/2023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F28FB93-0A08-4E7D-8E63-9EFA29F1E093}"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69501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1618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5909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0282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54028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4386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10/9/2023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372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10/9/2023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523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10/9/2023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574432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8007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E36636D-D922-432D-A958-524484B5923D}" type="datetimeFigureOut">
              <a:rPr lang="en-US" smtClean="0"/>
              <a:pPr/>
              <a:t>10/9/2023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96243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6000"/>
            <a:lum/>
          </a:blip>
          <a:srcRect/>
          <a:stretch>
            <a:fillRect t="-2000" b="-2000"/>
          </a:stretch>
        </a:blip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E36636D-D922-432D-A958-524484B5923D}" type="datetimeFigureOut">
              <a:rPr lang="en-US" smtClean="0"/>
              <a:pPr/>
              <a:t>10/9/2023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F28FB93-0A08-4E7D-8E63-9EFA29F1E093}"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5817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3AD6-7FD9-7923-4E34-96279DA78022}"/>
              </a:ext>
            </a:extLst>
          </p:cNvPr>
          <p:cNvSpPr>
            <a:spLocks noGrp="1"/>
          </p:cNvSpPr>
          <p:nvPr>
            <p:ph type="ctrTitle"/>
          </p:nvPr>
        </p:nvSpPr>
        <p:spPr>
          <a:xfrm>
            <a:off x="2560320" y="802299"/>
            <a:ext cx="8494532" cy="2489542"/>
          </a:xfrm>
        </p:spPr>
        <p:txBody>
          <a:bodyPr/>
          <a:lstStyle/>
          <a:p>
            <a:r>
              <a:rPr lang="en-US" sz="3600" dirty="0">
                <a:latin typeface="Gotham Bold" panose="02000803030000020004" pitchFamily="2" charset="0"/>
              </a:rPr>
              <a:t>Introducing The</a:t>
            </a:r>
            <a:br>
              <a:rPr lang="en-US" dirty="0">
                <a:latin typeface="Gotham Bold" panose="02000803030000020004" pitchFamily="2" charset="0"/>
              </a:rPr>
            </a:br>
            <a:r>
              <a:rPr lang="en-US" dirty="0">
                <a:solidFill>
                  <a:srgbClr val="E83E1C"/>
                </a:solidFill>
                <a:latin typeface="Gotham Black" panose="02000603040000020004" pitchFamily="2" charset="0"/>
              </a:rPr>
              <a:t>ARMORY System</a:t>
            </a:r>
          </a:p>
        </p:txBody>
      </p:sp>
      <p:pic>
        <p:nvPicPr>
          <p:cNvPr id="5" name="Picture 4">
            <a:extLst>
              <a:ext uri="{FF2B5EF4-FFF2-40B4-BE49-F238E27FC236}">
                <a16:creationId xmlns:a16="http://schemas.microsoft.com/office/drawing/2014/main" id="{08752F6F-625E-F4C1-3C94-E405B30F09D6}"/>
              </a:ext>
            </a:extLst>
          </p:cNvPr>
          <p:cNvPicPr>
            <a:picLocks noChangeAspect="1"/>
          </p:cNvPicPr>
          <p:nvPr/>
        </p:nvPicPr>
        <p:blipFill>
          <a:blip r:embed="rId2"/>
          <a:srcRect/>
          <a:stretch/>
        </p:blipFill>
        <p:spPr>
          <a:xfrm>
            <a:off x="2659810" y="4242168"/>
            <a:ext cx="3271049" cy="994664"/>
          </a:xfrm>
          <a:prstGeom prst="rect">
            <a:avLst/>
          </a:prstGeom>
        </p:spPr>
      </p:pic>
    </p:spTree>
    <p:extLst>
      <p:ext uri="{BB962C8B-B14F-4D97-AF65-F5344CB8AC3E}">
        <p14:creationId xmlns:p14="http://schemas.microsoft.com/office/powerpoint/2010/main" val="2275861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3AD6-7FD9-7923-4E34-96279DA78022}"/>
              </a:ext>
            </a:extLst>
          </p:cNvPr>
          <p:cNvSpPr>
            <a:spLocks noGrp="1"/>
          </p:cNvSpPr>
          <p:nvPr>
            <p:ph type="ctrTitle"/>
          </p:nvPr>
        </p:nvSpPr>
        <p:spPr>
          <a:xfrm>
            <a:off x="2489982" y="0"/>
            <a:ext cx="8320745" cy="3685735"/>
          </a:xfrm>
        </p:spPr>
        <p:txBody>
          <a:bodyPr>
            <a:normAutofit/>
          </a:bodyPr>
          <a:lstStyle/>
          <a:p>
            <a:r>
              <a:rPr lang="en-US" sz="2700" cap="none" dirty="0">
                <a:solidFill>
                  <a:schemeClr val="tx1"/>
                </a:solidFill>
                <a:latin typeface="Gotham Bold" panose="02000803030000020004" pitchFamily="2" charset="0"/>
              </a:rPr>
              <a:t>Accessories will constantly be added, and requests for specific accessories will be considered if it would be popular with consumers.</a:t>
            </a:r>
          </a:p>
        </p:txBody>
      </p:sp>
      <p:pic>
        <p:nvPicPr>
          <p:cNvPr id="3" name="Picture 2">
            <a:extLst>
              <a:ext uri="{FF2B5EF4-FFF2-40B4-BE49-F238E27FC236}">
                <a16:creationId xmlns:a16="http://schemas.microsoft.com/office/drawing/2014/main" id="{1188FAB1-42B8-804D-F013-ECB4F3567795}"/>
              </a:ext>
            </a:extLst>
          </p:cNvPr>
          <p:cNvPicPr>
            <a:picLocks noChangeAspect="1"/>
          </p:cNvPicPr>
          <p:nvPr/>
        </p:nvPicPr>
        <p:blipFill>
          <a:blip r:embed="rId2"/>
          <a:srcRect/>
          <a:stretch/>
        </p:blipFill>
        <p:spPr>
          <a:xfrm>
            <a:off x="2560321" y="5706842"/>
            <a:ext cx="2548156" cy="774846"/>
          </a:xfrm>
          <a:prstGeom prst="rect">
            <a:avLst/>
          </a:prstGeom>
        </p:spPr>
      </p:pic>
    </p:spTree>
    <p:extLst>
      <p:ext uri="{BB962C8B-B14F-4D97-AF65-F5344CB8AC3E}">
        <p14:creationId xmlns:p14="http://schemas.microsoft.com/office/powerpoint/2010/main" val="4179568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3AD6-7FD9-7923-4E34-96279DA78022}"/>
              </a:ext>
            </a:extLst>
          </p:cNvPr>
          <p:cNvSpPr>
            <a:spLocks noGrp="1"/>
          </p:cNvSpPr>
          <p:nvPr>
            <p:ph type="ctrTitle"/>
          </p:nvPr>
        </p:nvSpPr>
        <p:spPr>
          <a:xfrm>
            <a:off x="2489982" y="0"/>
            <a:ext cx="8320745" cy="4346917"/>
          </a:xfrm>
        </p:spPr>
        <p:txBody>
          <a:bodyPr>
            <a:normAutofit/>
          </a:bodyPr>
          <a:lstStyle/>
          <a:p>
            <a:r>
              <a:rPr lang="en-US" sz="2700" cap="none" dirty="0">
                <a:solidFill>
                  <a:schemeClr val="tx1"/>
                </a:solidFill>
                <a:latin typeface="Gotham Bold" panose="02000803030000020004" pitchFamily="2" charset="0"/>
              </a:rPr>
              <a:t>In fact, we are already considering offering products for other purposes, such as:</a:t>
            </a:r>
            <a:br>
              <a:rPr lang="en-US" sz="2700" cap="none" dirty="0">
                <a:solidFill>
                  <a:schemeClr val="tx1"/>
                </a:solidFill>
                <a:latin typeface="Gotham Bold" panose="02000803030000020004" pitchFamily="2" charset="0"/>
              </a:rPr>
            </a:br>
            <a:br>
              <a:rPr lang="en-US" sz="2700" cap="none" dirty="0">
                <a:solidFill>
                  <a:schemeClr val="tx1"/>
                </a:solidFill>
                <a:latin typeface="Gotham Bold" panose="02000803030000020004" pitchFamily="2" charset="0"/>
              </a:rPr>
            </a:br>
            <a:r>
              <a:rPr lang="en-US" sz="2700" cap="none" dirty="0">
                <a:solidFill>
                  <a:schemeClr val="tx1"/>
                </a:solidFill>
                <a:latin typeface="Gotham Book" panose="02000603040000020004" pitchFamily="2" charset="0"/>
              </a:rPr>
              <a:t>	</a:t>
            </a:r>
            <a:r>
              <a:rPr lang="en-US" sz="2700" cap="none" dirty="0">
                <a:solidFill>
                  <a:schemeClr val="tx1"/>
                </a:solidFill>
                <a:latin typeface="Webdings" panose="05030102010509060703" pitchFamily="18" charset="2"/>
              </a:rPr>
              <a:t>a </a:t>
            </a:r>
            <a:r>
              <a:rPr lang="en-US" sz="2700" cap="none" dirty="0">
                <a:solidFill>
                  <a:schemeClr val="tx1"/>
                </a:solidFill>
                <a:latin typeface="Gotham Book" panose="02000603040000020004" pitchFamily="2" charset="0"/>
              </a:rPr>
              <a:t>Fishing Equipment Storage</a:t>
            </a:r>
            <a:br>
              <a:rPr lang="en-US" sz="2700" cap="none" dirty="0">
                <a:solidFill>
                  <a:schemeClr val="tx1"/>
                </a:solidFill>
                <a:latin typeface="Gotham Book" panose="02000603040000020004" pitchFamily="2" charset="0"/>
              </a:rPr>
            </a:br>
            <a:r>
              <a:rPr lang="en-US" sz="2700" cap="none" dirty="0">
                <a:solidFill>
                  <a:schemeClr val="tx1"/>
                </a:solidFill>
                <a:latin typeface="Gotham Book" panose="02000603040000020004" pitchFamily="2" charset="0"/>
              </a:rPr>
              <a:t>	</a:t>
            </a:r>
            <a:r>
              <a:rPr lang="en-US" sz="2700" cap="none" dirty="0">
                <a:solidFill>
                  <a:schemeClr val="tx1"/>
                </a:solidFill>
                <a:latin typeface="Webdings" panose="05030102010509060703" pitchFamily="18" charset="2"/>
              </a:rPr>
              <a:t>a </a:t>
            </a:r>
            <a:r>
              <a:rPr lang="en-US" sz="2700" cap="none" dirty="0">
                <a:solidFill>
                  <a:schemeClr val="tx1"/>
                </a:solidFill>
                <a:latin typeface="Gotham Book" panose="02000603040000020004" pitchFamily="2" charset="0"/>
              </a:rPr>
              <a:t>Sporting Goods Storage</a:t>
            </a:r>
            <a:br>
              <a:rPr lang="en-US" sz="2700" cap="none" dirty="0">
                <a:solidFill>
                  <a:schemeClr val="tx1"/>
                </a:solidFill>
                <a:latin typeface="Gotham Book" panose="02000603040000020004" pitchFamily="2" charset="0"/>
              </a:rPr>
            </a:br>
            <a:r>
              <a:rPr lang="en-US" sz="2700" cap="none" dirty="0">
                <a:solidFill>
                  <a:schemeClr val="tx1"/>
                </a:solidFill>
                <a:latin typeface="Gotham Book" panose="02000603040000020004" pitchFamily="2" charset="0"/>
              </a:rPr>
              <a:t>	</a:t>
            </a:r>
            <a:r>
              <a:rPr lang="en-US" sz="2700" cap="none" dirty="0">
                <a:solidFill>
                  <a:schemeClr val="tx1"/>
                </a:solidFill>
                <a:latin typeface="Webdings" panose="05030102010509060703" pitchFamily="18" charset="2"/>
              </a:rPr>
              <a:t>a </a:t>
            </a:r>
            <a:r>
              <a:rPr lang="en-US" sz="2700" cap="none" dirty="0">
                <a:solidFill>
                  <a:schemeClr val="tx1"/>
                </a:solidFill>
                <a:latin typeface="Gotham Book" panose="02000603040000020004" pitchFamily="2" charset="0"/>
              </a:rPr>
              <a:t>Wine Racks</a:t>
            </a:r>
            <a:br>
              <a:rPr lang="en-US" sz="2700" cap="none" dirty="0">
                <a:solidFill>
                  <a:schemeClr val="tx1"/>
                </a:solidFill>
                <a:latin typeface="Gotham Book" panose="02000603040000020004" pitchFamily="2" charset="0"/>
              </a:rPr>
            </a:br>
            <a:r>
              <a:rPr lang="en-US" sz="2700" cap="none" dirty="0">
                <a:solidFill>
                  <a:schemeClr val="tx1"/>
                </a:solidFill>
                <a:latin typeface="Gotham Book" panose="02000603040000020004" pitchFamily="2" charset="0"/>
              </a:rPr>
              <a:t>	</a:t>
            </a:r>
            <a:r>
              <a:rPr lang="en-US" sz="2700" cap="none" dirty="0">
                <a:solidFill>
                  <a:schemeClr val="tx1"/>
                </a:solidFill>
                <a:latin typeface="Webdings" panose="05030102010509060703" pitchFamily="18" charset="2"/>
              </a:rPr>
              <a:t>a </a:t>
            </a:r>
            <a:r>
              <a:rPr lang="en-US" sz="2700" cap="none" dirty="0">
                <a:solidFill>
                  <a:schemeClr val="tx1"/>
                </a:solidFill>
                <a:latin typeface="Gotham Book" panose="02000603040000020004" pitchFamily="2" charset="0"/>
              </a:rPr>
              <a:t>Musical Instrument Display</a:t>
            </a:r>
          </a:p>
        </p:txBody>
      </p:sp>
      <p:pic>
        <p:nvPicPr>
          <p:cNvPr id="3" name="Picture 2">
            <a:extLst>
              <a:ext uri="{FF2B5EF4-FFF2-40B4-BE49-F238E27FC236}">
                <a16:creationId xmlns:a16="http://schemas.microsoft.com/office/drawing/2014/main" id="{1188FAB1-42B8-804D-F013-ECB4F3567795}"/>
              </a:ext>
            </a:extLst>
          </p:cNvPr>
          <p:cNvPicPr>
            <a:picLocks noChangeAspect="1"/>
          </p:cNvPicPr>
          <p:nvPr/>
        </p:nvPicPr>
        <p:blipFill>
          <a:blip r:embed="rId2"/>
          <a:srcRect/>
          <a:stretch/>
        </p:blipFill>
        <p:spPr>
          <a:xfrm>
            <a:off x="2560321" y="5706842"/>
            <a:ext cx="2548156" cy="774846"/>
          </a:xfrm>
          <a:prstGeom prst="rect">
            <a:avLst/>
          </a:prstGeom>
        </p:spPr>
      </p:pic>
    </p:spTree>
    <p:extLst>
      <p:ext uri="{BB962C8B-B14F-4D97-AF65-F5344CB8AC3E}">
        <p14:creationId xmlns:p14="http://schemas.microsoft.com/office/powerpoint/2010/main" val="2420355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3AD6-7FD9-7923-4E34-96279DA78022}"/>
              </a:ext>
            </a:extLst>
          </p:cNvPr>
          <p:cNvSpPr>
            <a:spLocks noGrp="1"/>
          </p:cNvSpPr>
          <p:nvPr>
            <p:ph type="ctrTitle"/>
          </p:nvPr>
        </p:nvSpPr>
        <p:spPr>
          <a:xfrm>
            <a:off x="2560320" y="802299"/>
            <a:ext cx="8435045" cy="3119252"/>
          </a:xfrm>
        </p:spPr>
        <p:txBody>
          <a:bodyPr>
            <a:normAutofit/>
          </a:bodyPr>
          <a:lstStyle/>
          <a:p>
            <a:r>
              <a:rPr lang="en-US" sz="2400" cap="none" dirty="0">
                <a:solidFill>
                  <a:srgbClr val="E83E1C"/>
                </a:solidFill>
                <a:latin typeface="Gotham Bold" panose="02000803030000020004" pitchFamily="2" charset="0"/>
              </a:rPr>
              <a:t>https://www.CastleTactical.com/digital-assets/ </a:t>
            </a:r>
            <a:br>
              <a:rPr lang="en-US" sz="3600" cap="none" dirty="0">
                <a:latin typeface="Gotham Bold" panose="02000803030000020004" pitchFamily="2" charset="0"/>
              </a:rPr>
            </a:br>
            <a:br>
              <a:rPr lang="en-US" sz="3600" cap="none" dirty="0">
                <a:latin typeface="Gotham Bold" panose="02000803030000020004" pitchFamily="2" charset="0"/>
              </a:rPr>
            </a:br>
            <a:r>
              <a:rPr lang="en-US" sz="3200" dirty="0">
                <a:latin typeface="Gotham Bold" panose="02000803030000020004" pitchFamily="2" charset="0"/>
              </a:rPr>
              <a:t>For access to </a:t>
            </a:r>
            <a:br>
              <a:rPr lang="en-US" sz="3200" dirty="0">
                <a:latin typeface="Gotham Bold" panose="02000803030000020004" pitchFamily="2" charset="0"/>
              </a:rPr>
            </a:br>
            <a:r>
              <a:rPr lang="en-US" sz="3200" dirty="0">
                <a:latin typeface="Gotham Bold" panose="02000803030000020004" pitchFamily="2" charset="0"/>
              </a:rPr>
              <a:t>digital assets </a:t>
            </a:r>
            <a:br>
              <a:rPr lang="en-US" sz="3200" dirty="0">
                <a:latin typeface="Gotham Bold" panose="02000803030000020004" pitchFamily="2" charset="0"/>
              </a:rPr>
            </a:br>
            <a:r>
              <a:rPr lang="en-US" sz="3200" dirty="0">
                <a:latin typeface="Gotham Bold" panose="02000803030000020004" pitchFamily="2" charset="0"/>
              </a:rPr>
              <a:t>for print and </a:t>
            </a:r>
            <a:br>
              <a:rPr lang="en-US" sz="3200" dirty="0">
                <a:latin typeface="Gotham Bold" panose="02000803030000020004" pitchFamily="2" charset="0"/>
              </a:rPr>
            </a:br>
            <a:r>
              <a:rPr lang="en-US" sz="3200" dirty="0">
                <a:latin typeface="Gotham Bold" panose="02000803030000020004" pitchFamily="2" charset="0"/>
              </a:rPr>
              <a:t>web use:</a:t>
            </a:r>
            <a:br>
              <a:rPr lang="en-US" dirty="0">
                <a:latin typeface="Gotham Bold" panose="02000803030000020004" pitchFamily="2" charset="0"/>
              </a:rPr>
            </a:br>
            <a:endParaRPr lang="en-US" sz="1600" dirty="0">
              <a:solidFill>
                <a:srgbClr val="E83E1C"/>
              </a:solidFill>
              <a:latin typeface="Gotham Bold" panose="02000803030000020004" pitchFamily="2" charset="0"/>
            </a:endParaRPr>
          </a:p>
        </p:txBody>
      </p:sp>
      <p:pic>
        <p:nvPicPr>
          <p:cNvPr id="5" name="Picture 4">
            <a:extLst>
              <a:ext uri="{FF2B5EF4-FFF2-40B4-BE49-F238E27FC236}">
                <a16:creationId xmlns:a16="http://schemas.microsoft.com/office/drawing/2014/main" id="{08752F6F-625E-F4C1-3C94-E405B30F09D6}"/>
              </a:ext>
            </a:extLst>
          </p:cNvPr>
          <p:cNvPicPr>
            <a:picLocks noChangeAspect="1"/>
          </p:cNvPicPr>
          <p:nvPr/>
        </p:nvPicPr>
        <p:blipFill>
          <a:blip r:embed="rId2"/>
          <a:srcRect/>
          <a:stretch/>
        </p:blipFill>
        <p:spPr>
          <a:xfrm>
            <a:off x="2659810" y="4242168"/>
            <a:ext cx="3271049" cy="994664"/>
          </a:xfrm>
          <a:prstGeom prst="rect">
            <a:avLst/>
          </a:prstGeom>
        </p:spPr>
      </p:pic>
      <p:pic>
        <p:nvPicPr>
          <p:cNvPr id="6" name="Picture 5" descr="A qr code with circles&#10;&#10;Description automatically generated">
            <a:extLst>
              <a:ext uri="{FF2B5EF4-FFF2-40B4-BE49-F238E27FC236}">
                <a16:creationId xmlns:a16="http://schemas.microsoft.com/office/drawing/2014/main" id="{092D7D0D-FE48-662E-1D91-9A1E959D8462}"/>
              </a:ext>
            </a:extLst>
          </p:cNvPr>
          <p:cNvPicPr>
            <a:picLocks noChangeAspect="1"/>
          </p:cNvPicPr>
          <p:nvPr/>
        </p:nvPicPr>
        <p:blipFill>
          <a:blip r:embed="rId3"/>
          <a:stretch>
            <a:fillRect/>
          </a:stretch>
        </p:blipFill>
        <p:spPr>
          <a:xfrm>
            <a:off x="7005711" y="1997833"/>
            <a:ext cx="3989654" cy="3989654"/>
          </a:xfrm>
          <a:prstGeom prst="rect">
            <a:avLst/>
          </a:prstGeom>
        </p:spPr>
      </p:pic>
    </p:spTree>
    <p:extLst>
      <p:ext uri="{BB962C8B-B14F-4D97-AF65-F5344CB8AC3E}">
        <p14:creationId xmlns:p14="http://schemas.microsoft.com/office/powerpoint/2010/main" val="4293469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3AD6-7FD9-7923-4E34-96279DA78022}"/>
              </a:ext>
            </a:extLst>
          </p:cNvPr>
          <p:cNvSpPr>
            <a:spLocks noGrp="1"/>
          </p:cNvSpPr>
          <p:nvPr>
            <p:ph type="ctrTitle"/>
          </p:nvPr>
        </p:nvSpPr>
        <p:spPr>
          <a:xfrm>
            <a:off x="2504050" y="1"/>
            <a:ext cx="8778240" cy="4557931"/>
          </a:xfrm>
        </p:spPr>
        <p:txBody>
          <a:bodyPr>
            <a:normAutofit/>
          </a:bodyPr>
          <a:lstStyle/>
          <a:p>
            <a:r>
              <a:rPr lang="en-US" cap="none" dirty="0">
                <a:solidFill>
                  <a:srgbClr val="E83E1C"/>
                </a:solidFill>
                <a:latin typeface="Gotham Bold" panose="02000803030000020004" pitchFamily="2" charset="0"/>
              </a:rPr>
              <a:t>Scott Coons</a:t>
            </a:r>
            <a:br>
              <a:rPr lang="en-US" dirty="0">
                <a:solidFill>
                  <a:srgbClr val="E83E1C"/>
                </a:solidFill>
                <a:latin typeface="Gotham Bold" panose="02000803030000020004" pitchFamily="2" charset="0"/>
              </a:rPr>
            </a:br>
            <a:r>
              <a:rPr lang="en-US" sz="3600" dirty="0">
                <a:solidFill>
                  <a:schemeClr val="tx1"/>
                </a:solidFill>
                <a:latin typeface="Gotham Bold" panose="02000803030000020004" pitchFamily="2" charset="0"/>
              </a:rPr>
              <a:t>Owner, Designer</a:t>
            </a:r>
            <a:br>
              <a:rPr lang="en-US" sz="3600" dirty="0">
                <a:solidFill>
                  <a:schemeClr val="tx1"/>
                </a:solidFill>
                <a:latin typeface="Gotham Bold" panose="02000803030000020004" pitchFamily="2" charset="0"/>
              </a:rPr>
            </a:br>
            <a:br>
              <a:rPr lang="en-US" sz="3600" dirty="0">
                <a:solidFill>
                  <a:schemeClr val="tx1"/>
                </a:solidFill>
                <a:latin typeface="Gotham Bold" panose="02000803030000020004" pitchFamily="2" charset="0"/>
              </a:rPr>
            </a:br>
            <a:r>
              <a:rPr lang="en-US" sz="2700" cap="none" dirty="0">
                <a:latin typeface="Gotham Bold" panose="02000803030000020004" pitchFamily="2" charset="0"/>
              </a:rPr>
              <a:t>The A</a:t>
            </a:r>
            <a:r>
              <a:rPr lang="en-US" sz="2700" cap="none" dirty="0">
                <a:solidFill>
                  <a:schemeClr val="tx1"/>
                </a:solidFill>
                <a:latin typeface="Gotham Bold" panose="02000803030000020004" pitchFamily="2" charset="0"/>
              </a:rPr>
              <a:t>rmory System evolved from the need for a way to mount weapons inside a concealment headboard, which was in line to be the first product offered by Castle Tactical. </a:t>
            </a:r>
            <a:endParaRPr lang="en-US" sz="2700" dirty="0">
              <a:solidFill>
                <a:schemeClr val="tx1"/>
              </a:solidFill>
              <a:latin typeface="Gotham Bold" panose="02000803030000020004" pitchFamily="2" charset="0"/>
            </a:endParaRPr>
          </a:p>
        </p:txBody>
      </p:sp>
      <p:pic>
        <p:nvPicPr>
          <p:cNvPr id="5" name="Picture 4">
            <a:extLst>
              <a:ext uri="{FF2B5EF4-FFF2-40B4-BE49-F238E27FC236}">
                <a16:creationId xmlns:a16="http://schemas.microsoft.com/office/drawing/2014/main" id="{08752F6F-625E-F4C1-3C94-E405B30F09D6}"/>
              </a:ext>
            </a:extLst>
          </p:cNvPr>
          <p:cNvPicPr>
            <a:picLocks noChangeAspect="1"/>
          </p:cNvPicPr>
          <p:nvPr/>
        </p:nvPicPr>
        <p:blipFill>
          <a:blip r:embed="rId2"/>
          <a:srcRect/>
          <a:stretch/>
        </p:blipFill>
        <p:spPr>
          <a:xfrm>
            <a:off x="2560321" y="5706842"/>
            <a:ext cx="2548156" cy="774846"/>
          </a:xfrm>
          <a:prstGeom prst="rect">
            <a:avLst/>
          </a:prstGeom>
        </p:spPr>
      </p:pic>
    </p:spTree>
    <p:extLst>
      <p:ext uri="{BB962C8B-B14F-4D97-AF65-F5344CB8AC3E}">
        <p14:creationId xmlns:p14="http://schemas.microsoft.com/office/powerpoint/2010/main" val="1687590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3AD6-7FD9-7923-4E34-96279DA78022}"/>
              </a:ext>
            </a:extLst>
          </p:cNvPr>
          <p:cNvSpPr>
            <a:spLocks noGrp="1"/>
          </p:cNvSpPr>
          <p:nvPr>
            <p:ph type="ctrTitle"/>
          </p:nvPr>
        </p:nvSpPr>
        <p:spPr>
          <a:xfrm>
            <a:off x="2574388" y="0"/>
            <a:ext cx="8236338" cy="3727938"/>
          </a:xfrm>
        </p:spPr>
        <p:txBody>
          <a:bodyPr>
            <a:normAutofit/>
          </a:bodyPr>
          <a:lstStyle/>
          <a:p>
            <a:r>
              <a:rPr lang="en-US" sz="2700" cap="none" dirty="0">
                <a:solidFill>
                  <a:schemeClr val="tx1"/>
                </a:solidFill>
                <a:latin typeface="Gotham Bold" panose="02000803030000020004" pitchFamily="2" charset="0"/>
              </a:rPr>
              <a:t>The concealment headboard was presented to the public at the NRA show in April 2023.</a:t>
            </a:r>
            <a:br>
              <a:rPr lang="en-US" sz="2700" cap="none" dirty="0">
                <a:solidFill>
                  <a:schemeClr val="tx1"/>
                </a:solidFill>
                <a:latin typeface="Gotham Bold" panose="02000803030000020004" pitchFamily="2" charset="0"/>
              </a:rPr>
            </a:br>
            <a:br>
              <a:rPr lang="en-US" sz="2700" cap="none" dirty="0">
                <a:solidFill>
                  <a:schemeClr val="tx1"/>
                </a:solidFill>
                <a:latin typeface="Gotham Bold" panose="02000803030000020004" pitchFamily="2" charset="0"/>
              </a:rPr>
            </a:br>
            <a:r>
              <a:rPr lang="en-US" sz="2700" cap="none" dirty="0">
                <a:solidFill>
                  <a:schemeClr val="tx1"/>
                </a:solidFill>
                <a:latin typeface="Gotham Bold" panose="02000803030000020004" pitchFamily="2" charset="0"/>
              </a:rPr>
              <a:t>It was well received, but people were far more interested in the slotted panels displayed as a secondary product</a:t>
            </a:r>
            <a:r>
              <a:rPr lang="en-US" sz="2700" dirty="0">
                <a:solidFill>
                  <a:schemeClr val="tx1"/>
                </a:solidFill>
                <a:latin typeface="Gotham Bold" panose="02000803030000020004" pitchFamily="2" charset="0"/>
              </a:rPr>
              <a:t>.</a:t>
            </a:r>
          </a:p>
        </p:txBody>
      </p:sp>
      <p:pic>
        <p:nvPicPr>
          <p:cNvPr id="3" name="Picture 2">
            <a:extLst>
              <a:ext uri="{FF2B5EF4-FFF2-40B4-BE49-F238E27FC236}">
                <a16:creationId xmlns:a16="http://schemas.microsoft.com/office/drawing/2014/main" id="{4E2A16BD-1460-8EAE-5A61-42E5584E2973}"/>
              </a:ext>
            </a:extLst>
          </p:cNvPr>
          <p:cNvPicPr>
            <a:picLocks noChangeAspect="1"/>
          </p:cNvPicPr>
          <p:nvPr/>
        </p:nvPicPr>
        <p:blipFill>
          <a:blip r:embed="rId2"/>
          <a:srcRect/>
          <a:stretch/>
        </p:blipFill>
        <p:spPr>
          <a:xfrm>
            <a:off x="2560321" y="5706842"/>
            <a:ext cx="2548156" cy="774846"/>
          </a:xfrm>
          <a:prstGeom prst="rect">
            <a:avLst/>
          </a:prstGeom>
        </p:spPr>
      </p:pic>
    </p:spTree>
    <p:extLst>
      <p:ext uri="{BB962C8B-B14F-4D97-AF65-F5344CB8AC3E}">
        <p14:creationId xmlns:p14="http://schemas.microsoft.com/office/powerpoint/2010/main" val="162143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3AD6-7FD9-7923-4E34-96279DA78022}"/>
              </a:ext>
            </a:extLst>
          </p:cNvPr>
          <p:cNvSpPr>
            <a:spLocks noGrp="1"/>
          </p:cNvSpPr>
          <p:nvPr>
            <p:ph type="ctrTitle"/>
          </p:nvPr>
        </p:nvSpPr>
        <p:spPr>
          <a:xfrm>
            <a:off x="2546251" y="593891"/>
            <a:ext cx="8264475" cy="3077778"/>
          </a:xfrm>
        </p:spPr>
        <p:txBody>
          <a:bodyPr>
            <a:normAutofit/>
          </a:bodyPr>
          <a:lstStyle/>
          <a:p>
            <a:r>
              <a:rPr lang="en-US" sz="2700" cap="none" dirty="0">
                <a:solidFill>
                  <a:schemeClr val="tx1"/>
                </a:solidFill>
                <a:latin typeface="Gotham Bold" panose="02000803030000020004" pitchFamily="2" charset="0"/>
              </a:rPr>
              <a:t>The decision was made to pivot to the Armory product and develop it first.</a:t>
            </a:r>
            <a:br>
              <a:rPr lang="en-US" sz="2700" cap="none" dirty="0">
                <a:solidFill>
                  <a:schemeClr val="tx1"/>
                </a:solidFill>
                <a:latin typeface="Gotham Bold" panose="02000803030000020004" pitchFamily="2" charset="0"/>
              </a:rPr>
            </a:br>
            <a:br>
              <a:rPr lang="en-US" sz="2700" cap="none" dirty="0">
                <a:solidFill>
                  <a:schemeClr val="tx1"/>
                </a:solidFill>
                <a:latin typeface="Gotham Bold" panose="02000803030000020004" pitchFamily="2" charset="0"/>
              </a:rPr>
            </a:br>
            <a:r>
              <a:rPr lang="en-US" sz="2700" cap="none" dirty="0">
                <a:solidFill>
                  <a:srgbClr val="E83E1C"/>
                </a:solidFill>
                <a:latin typeface="Gotham Bold" panose="02000803030000020004" pitchFamily="2" charset="0"/>
              </a:rPr>
              <a:t>It is now ready for production.</a:t>
            </a:r>
          </a:p>
        </p:txBody>
      </p:sp>
      <p:pic>
        <p:nvPicPr>
          <p:cNvPr id="3" name="Picture 2">
            <a:extLst>
              <a:ext uri="{FF2B5EF4-FFF2-40B4-BE49-F238E27FC236}">
                <a16:creationId xmlns:a16="http://schemas.microsoft.com/office/drawing/2014/main" id="{EFA1B280-72F2-4D04-8621-4CA1291E0E87}"/>
              </a:ext>
            </a:extLst>
          </p:cNvPr>
          <p:cNvPicPr>
            <a:picLocks noChangeAspect="1"/>
          </p:cNvPicPr>
          <p:nvPr/>
        </p:nvPicPr>
        <p:blipFill>
          <a:blip r:embed="rId2"/>
          <a:srcRect/>
          <a:stretch/>
        </p:blipFill>
        <p:spPr>
          <a:xfrm>
            <a:off x="2560321" y="5706842"/>
            <a:ext cx="2548156" cy="774846"/>
          </a:xfrm>
          <a:prstGeom prst="rect">
            <a:avLst/>
          </a:prstGeom>
        </p:spPr>
      </p:pic>
    </p:spTree>
    <p:extLst>
      <p:ext uri="{BB962C8B-B14F-4D97-AF65-F5344CB8AC3E}">
        <p14:creationId xmlns:p14="http://schemas.microsoft.com/office/powerpoint/2010/main" val="1664776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3AD6-7FD9-7923-4E34-96279DA78022}"/>
              </a:ext>
            </a:extLst>
          </p:cNvPr>
          <p:cNvSpPr>
            <a:spLocks noGrp="1"/>
          </p:cNvSpPr>
          <p:nvPr>
            <p:ph type="ctrTitle"/>
          </p:nvPr>
        </p:nvSpPr>
        <p:spPr>
          <a:xfrm>
            <a:off x="2489982" y="0"/>
            <a:ext cx="8320745" cy="3685735"/>
          </a:xfrm>
        </p:spPr>
        <p:txBody>
          <a:bodyPr>
            <a:normAutofit/>
          </a:bodyPr>
          <a:lstStyle/>
          <a:p>
            <a:r>
              <a:rPr lang="en-US" sz="2700" cap="none" dirty="0">
                <a:solidFill>
                  <a:schemeClr val="tx1"/>
                </a:solidFill>
                <a:latin typeface="Gotham Bold" panose="02000803030000020004" pitchFamily="2" charset="0"/>
              </a:rPr>
              <a:t>The foundation of the armory system is a set of 14-gauge steel panels, sized in increments of 16” wide and 12” tall. These measurements exploit standard stud spacing of 16” found in most homes.</a:t>
            </a:r>
          </a:p>
        </p:txBody>
      </p:sp>
      <p:pic>
        <p:nvPicPr>
          <p:cNvPr id="3" name="Picture 2">
            <a:extLst>
              <a:ext uri="{FF2B5EF4-FFF2-40B4-BE49-F238E27FC236}">
                <a16:creationId xmlns:a16="http://schemas.microsoft.com/office/drawing/2014/main" id="{1188FAB1-42B8-804D-F013-ECB4F3567795}"/>
              </a:ext>
            </a:extLst>
          </p:cNvPr>
          <p:cNvPicPr>
            <a:picLocks noChangeAspect="1"/>
          </p:cNvPicPr>
          <p:nvPr/>
        </p:nvPicPr>
        <p:blipFill>
          <a:blip r:embed="rId2"/>
          <a:srcRect/>
          <a:stretch/>
        </p:blipFill>
        <p:spPr>
          <a:xfrm>
            <a:off x="2560321" y="5706842"/>
            <a:ext cx="2548156" cy="774846"/>
          </a:xfrm>
          <a:prstGeom prst="rect">
            <a:avLst/>
          </a:prstGeom>
        </p:spPr>
      </p:pic>
    </p:spTree>
    <p:extLst>
      <p:ext uri="{BB962C8B-B14F-4D97-AF65-F5344CB8AC3E}">
        <p14:creationId xmlns:p14="http://schemas.microsoft.com/office/powerpoint/2010/main" val="1871863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3AD6-7FD9-7923-4E34-96279DA78022}"/>
              </a:ext>
            </a:extLst>
          </p:cNvPr>
          <p:cNvSpPr>
            <a:spLocks noGrp="1"/>
          </p:cNvSpPr>
          <p:nvPr>
            <p:ph type="ctrTitle"/>
          </p:nvPr>
        </p:nvSpPr>
        <p:spPr>
          <a:xfrm>
            <a:off x="2504049" y="126608"/>
            <a:ext cx="5364491" cy="4811151"/>
          </a:xfrm>
        </p:spPr>
        <p:txBody>
          <a:bodyPr>
            <a:normAutofit/>
          </a:bodyPr>
          <a:lstStyle/>
          <a:p>
            <a:r>
              <a:rPr lang="en-US" sz="2700" cap="none" dirty="0">
                <a:solidFill>
                  <a:schemeClr val="tx1"/>
                </a:solidFill>
                <a:latin typeface="Gotham Bold" panose="02000803030000020004" pitchFamily="2" charset="0"/>
              </a:rPr>
              <a:t>The panels can be arrayed in any configuration to fit into almost any wall </a:t>
            </a:r>
            <a:br>
              <a:rPr lang="en-US" sz="2700" cap="none" dirty="0">
                <a:solidFill>
                  <a:schemeClr val="tx1"/>
                </a:solidFill>
                <a:latin typeface="Gotham Bold" panose="02000803030000020004" pitchFamily="2" charset="0"/>
              </a:rPr>
            </a:br>
            <a:r>
              <a:rPr lang="en-US" sz="2700" cap="none" dirty="0">
                <a:solidFill>
                  <a:schemeClr val="tx1"/>
                </a:solidFill>
                <a:latin typeface="Gotham Bold" panose="02000803030000020004" pitchFamily="2" charset="0"/>
              </a:rPr>
              <a:t>space. The slotted </a:t>
            </a:r>
            <a:br>
              <a:rPr lang="en-US" sz="2700" cap="none" dirty="0">
                <a:solidFill>
                  <a:schemeClr val="tx1"/>
                </a:solidFill>
                <a:latin typeface="Gotham Bold" panose="02000803030000020004" pitchFamily="2" charset="0"/>
              </a:rPr>
            </a:br>
            <a:r>
              <a:rPr lang="en-US" sz="2700" cap="none" dirty="0">
                <a:solidFill>
                  <a:schemeClr val="tx1"/>
                </a:solidFill>
                <a:latin typeface="Gotham Bold" panose="02000803030000020004" pitchFamily="2" charset="0"/>
              </a:rPr>
              <a:t>pattern maintains </a:t>
            </a:r>
            <a:br>
              <a:rPr lang="en-US" sz="2700" cap="none" dirty="0">
                <a:solidFill>
                  <a:schemeClr val="tx1"/>
                </a:solidFill>
                <a:latin typeface="Gotham Bold" panose="02000803030000020004" pitchFamily="2" charset="0"/>
              </a:rPr>
            </a:br>
            <a:r>
              <a:rPr lang="en-US" sz="2700" cap="none" dirty="0">
                <a:solidFill>
                  <a:schemeClr val="tx1"/>
                </a:solidFill>
                <a:latin typeface="Gotham Bold" panose="02000803030000020004" pitchFamily="2" charset="0"/>
              </a:rPr>
              <a:t>proper spacing </a:t>
            </a:r>
            <a:br>
              <a:rPr lang="en-US" sz="2700" cap="none" dirty="0">
                <a:solidFill>
                  <a:schemeClr val="tx1"/>
                </a:solidFill>
                <a:latin typeface="Gotham Bold" panose="02000803030000020004" pitchFamily="2" charset="0"/>
              </a:rPr>
            </a:br>
            <a:r>
              <a:rPr lang="en-US" sz="2700" cap="none" dirty="0">
                <a:solidFill>
                  <a:schemeClr val="tx1"/>
                </a:solidFill>
                <a:latin typeface="Gotham Bold" panose="02000803030000020004" pitchFamily="2" charset="0"/>
              </a:rPr>
              <a:t>throughout the </a:t>
            </a:r>
            <a:br>
              <a:rPr lang="en-US" sz="2700" cap="none" dirty="0">
                <a:solidFill>
                  <a:schemeClr val="tx1"/>
                </a:solidFill>
                <a:latin typeface="Gotham Bold" panose="02000803030000020004" pitchFamily="2" charset="0"/>
              </a:rPr>
            </a:br>
            <a:r>
              <a:rPr lang="en-US" sz="2700" cap="none" dirty="0">
                <a:solidFill>
                  <a:schemeClr val="tx1"/>
                </a:solidFill>
                <a:latin typeface="Gotham Bold" panose="02000803030000020004" pitchFamily="2" charset="0"/>
              </a:rPr>
              <a:t>installation so </a:t>
            </a:r>
            <a:br>
              <a:rPr lang="en-US" sz="2700" cap="none" dirty="0">
                <a:solidFill>
                  <a:schemeClr val="tx1"/>
                </a:solidFill>
                <a:latin typeface="Gotham Bold" panose="02000803030000020004" pitchFamily="2" charset="0"/>
              </a:rPr>
            </a:br>
            <a:r>
              <a:rPr lang="en-US" sz="2700" cap="none" dirty="0">
                <a:solidFill>
                  <a:schemeClr val="tx1"/>
                </a:solidFill>
                <a:latin typeface="Gotham Bold" panose="02000803030000020004" pitchFamily="2" charset="0"/>
              </a:rPr>
              <a:t>accessories may </a:t>
            </a:r>
            <a:br>
              <a:rPr lang="en-US" sz="2700" cap="none" dirty="0">
                <a:solidFill>
                  <a:schemeClr val="tx1"/>
                </a:solidFill>
                <a:latin typeface="Gotham Bold" panose="02000803030000020004" pitchFamily="2" charset="0"/>
              </a:rPr>
            </a:br>
            <a:r>
              <a:rPr lang="en-US" sz="2700" cap="none" dirty="0">
                <a:solidFill>
                  <a:schemeClr val="tx1"/>
                </a:solidFill>
                <a:latin typeface="Gotham Bold" panose="02000803030000020004" pitchFamily="2" charset="0"/>
              </a:rPr>
              <a:t>span multiple panels.</a:t>
            </a:r>
          </a:p>
        </p:txBody>
      </p:sp>
      <p:pic>
        <p:nvPicPr>
          <p:cNvPr id="3" name="Picture 2">
            <a:extLst>
              <a:ext uri="{FF2B5EF4-FFF2-40B4-BE49-F238E27FC236}">
                <a16:creationId xmlns:a16="http://schemas.microsoft.com/office/drawing/2014/main" id="{2BD3BBB9-04CB-9492-05F0-80F2D2701B08}"/>
              </a:ext>
            </a:extLst>
          </p:cNvPr>
          <p:cNvPicPr>
            <a:picLocks noChangeAspect="1"/>
          </p:cNvPicPr>
          <p:nvPr/>
        </p:nvPicPr>
        <p:blipFill>
          <a:blip r:embed="rId2"/>
          <a:srcRect/>
          <a:stretch/>
        </p:blipFill>
        <p:spPr>
          <a:xfrm>
            <a:off x="2560321" y="5706842"/>
            <a:ext cx="2548156" cy="774846"/>
          </a:xfrm>
          <a:prstGeom prst="rect">
            <a:avLst/>
          </a:prstGeom>
        </p:spPr>
      </p:pic>
      <p:pic>
        <p:nvPicPr>
          <p:cNvPr id="6" name="Picture 5" descr="A grey and black square with black squares&#10;&#10;Description automatically generated">
            <a:extLst>
              <a:ext uri="{FF2B5EF4-FFF2-40B4-BE49-F238E27FC236}">
                <a16:creationId xmlns:a16="http://schemas.microsoft.com/office/drawing/2014/main" id="{0A43183F-18B1-98B2-6EA0-1F3573FCEE1C}"/>
              </a:ext>
            </a:extLst>
          </p:cNvPr>
          <p:cNvPicPr>
            <a:picLocks noChangeAspect="1"/>
          </p:cNvPicPr>
          <p:nvPr/>
        </p:nvPicPr>
        <p:blipFill>
          <a:blip r:embed="rId3"/>
          <a:stretch>
            <a:fillRect/>
          </a:stretch>
        </p:blipFill>
        <p:spPr>
          <a:xfrm>
            <a:off x="5931871" y="763050"/>
            <a:ext cx="5364491" cy="5050546"/>
          </a:xfrm>
          <a:prstGeom prst="rect">
            <a:avLst/>
          </a:prstGeom>
        </p:spPr>
      </p:pic>
    </p:spTree>
    <p:extLst>
      <p:ext uri="{BB962C8B-B14F-4D97-AF65-F5344CB8AC3E}">
        <p14:creationId xmlns:p14="http://schemas.microsoft.com/office/powerpoint/2010/main" val="828781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3AD6-7FD9-7923-4E34-96279DA78022}"/>
              </a:ext>
            </a:extLst>
          </p:cNvPr>
          <p:cNvSpPr>
            <a:spLocks noGrp="1"/>
          </p:cNvSpPr>
          <p:nvPr>
            <p:ph type="ctrTitle"/>
          </p:nvPr>
        </p:nvSpPr>
        <p:spPr>
          <a:xfrm>
            <a:off x="5936565" y="593890"/>
            <a:ext cx="4670475" cy="4625224"/>
          </a:xfrm>
        </p:spPr>
        <p:txBody>
          <a:bodyPr>
            <a:normAutofit/>
          </a:bodyPr>
          <a:lstStyle/>
          <a:p>
            <a:pPr algn="l"/>
            <a:r>
              <a:rPr lang="en-US" sz="2700" cap="none" dirty="0">
                <a:solidFill>
                  <a:schemeClr val="tx1"/>
                </a:solidFill>
                <a:latin typeface="Gotham Bold" panose="02000803030000020004" pitchFamily="2" charset="0"/>
              </a:rPr>
              <a:t>A wide array of attachment accessories makes mounting your firearms easy, and with our patent-pending tool-free securing plug, you can relocate accessories very easily. </a:t>
            </a:r>
          </a:p>
        </p:txBody>
      </p:sp>
      <p:pic>
        <p:nvPicPr>
          <p:cNvPr id="4" name="Picture 3" descr="A black and white metal object on a white surface&#10;&#10;Description automatically generated">
            <a:extLst>
              <a:ext uri="{FF2B5EF4-FFF2-40B4-BE49-F238E27FC236}">
                <a16:creationId xmlns:a16="http://schemas.microsoft.com/office/drawing/2014/main" id="{E7594DD7-CD82-6510-55ED-F8F169156A7D}"/>
              </a:ext>
            </a:extLst>
          </p:cNvPr>
          <p:cNvPicPr>
            <a:picLocks noChangeAspect="1"/>
          </p:cNvPicPr>
          <p:nvPr/>
        </p:nvPicPr>
        <p:blipFill>
          <a:blip r:embed="rId2"/>
          <a:stretch>
            <a:fillRect/>
          </a:stretch>
        </p:blipFill>
        <p:spPr>
          <a:xfrm>
            <a:off x="970327" y="844060"/>
            <a:ext cx="4565449" cy="4375054"/>
          </a:xfrm>
          <a:prstGeom prst="rect">
            <a:avLst/>
          </a:prstGeom>
        </p:spPr>
      </p:pic>
      <p:pic>
        <p:nvPicPr>
          <p:cNvPr id="6" name="Picture 5">
            <a:extLst>
              <a:ext uri="{FF2B5EF4-FFF2-40B4-BE49-F238E27FC236}">
                <a16:creationId xmlns:a16="http://schemas.microsoft.com/office/drawing/2014/main" id="{3717B728-5B24-C210-BB10-2E33CDE05BA9}"/>
              </a:ext>
            </a:extLst>
          </p:cNvPr>
          <p:cNvPicPr>
            <a:picLocks noChangeAspect="1"/>
          </p:cNvPicPr>
          <p:nvPr/>
        </p:nvPicPr>
        <p:blipFill>
          <a:blip r:embed="rId3"/>
          <a:srcRect/>
          <a:stretch/>
        </p:blipFill>
        <p:spPr>
          <a:xfrm>
            <a:off x="2560321" y="5706842"/>
            <a:ext cx="2548156" cy="774846"/>
          </a:xfrm>
          <a:prstGeom prst="rect">
            <a:avLst/>
          </a:prstGeom>
        </p:spPr>
      </p:pic>
    </p:spTree>
    <p:extLst>
      <p:ext uri="{BB962C8B-B14F-4D97-AF65-F5344CB8AC3E}">
        <p14:creationId xmlns:p14="http://schemas.microsoft.com/office/powerpoint/2010/main" val="2087399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3AD6-7FD9-7923-4E34-96279DA78022}"/>
              </a:ext>
            </a:extLst>
          </p:cNvPr>
          <p:cNvSpPr>
            <a:spLocks noGrp="1"/>
          </p:cNvSpPr>
          <p:nvPr>
            <p:ph type="ctrTitle"/>
          </p:nvPr>
        </p:nvSpPr>
        <p:spPr>
          <a:xfrm>
            <a:off x="1195755" y="593890"/>
            <a:ext cx="3730484" cy="3865568"/>
          </a:xfrm>
        </p:spPr>
        <p:txBody>
          <a:bodyPr>
            <a:normAutofit/>
          </a:bodyPr>
          <a:lstStyle/>
          <a:p>
            <a:pPr algn="l"/>
            <a:r>
              <a:rPr lang="en-US" sz="2700" cap="none" dirty="0">
                <a:solidFill>
                  <a:schemeClr val="tx1"/>
                </a:solidFill>
                <a:latin typeface="Gotham Bold" panose="02000803030000020004" pitchFamily="2" charset="0"/>
              </a:rPr>
              <a:t>The Armory System can be used for display purposes, sized for a particular wall, with room to grow.</a:t>
            </a:r>
            <a:br>
              <a:rPr lang="en-US" sz="2700" cap="none" dirty="0">
                <a:solidFill>
                  <a:schemeClr val="tx1"/>
                </a:solidFill>
                <a:latin typeface="Gotham Bold" panose="02000803030000020004" pitchFamily="2" charset="0"/>
              </a:rPr>
            </a:br>
            <a:br>
              <a:rPr lang="en-US" sz="2700" cap="none" dirty="0">
                <a:solidFill>
                  <a:schemeClr val="tx1"/>
                </a:solidFill>
                <a:latin typeface="Gotham Bold" panose="02000803030000020004" pitchFamily="2" charset="0"/>
              </a:rPr>
            </a:br>
            <a:r>
              <a:rPr lang="en-US" sz="1800" cap="none" dirty="0">
                <a:solidFill>
                  <a:schemeClr val="tx1"/>
                </a:solidFill>
                <a:latin typeface="Gotham Book" panose="02000603040000020004" pitchFamily="2" charset="0"/>
              </a:rPr>
              <a:t>Overall size: 64”W x 36”H</a:t>
            </a:r>
          </a:p>
        </p:txBody>
      </p:sp>
      <p:pic>
        <p:nvPicPr>
          <p:cNvPr id="6" name="Picture 5">
            <a:extLst>
              <a:ext uri="{FF2B5EF4-FFF2-40B4-BE49-F238E27FC236}">
                <a16:creationId xmlns:a16="http://schemas.microsoft.com/office/drawing/2014/main" id="{3717B728-5B24-C210-BB10-2E33CDE05BA9}"/>
              </a:ext>
            </a:extLst>
          </p:cNvPr>
          <p:cNvPicPr>
            <a:picLocks noChangeAspect="1"/>
          </p:cNvPicPr>
          <p:nvPr/>
        </p:nvPicPr>
        <p:blipFill>
          <a:blip r:embed="rId2"/>
          <a:srcRect/>
          <a:stretch/>
        </p:blipFill>
        <p:spPr>
          <a:xfrm>
            <a:off x="2560321" y="5706842"/>
            <a:ext cx="2548156" cy="774846"/>
          </a:xfrm>
          <a:prstGeom prst="rect">
            <a:avLst/>
          </a:prstGeom>
        </p:spPr>
      </p:pic>
      <p:pic>
        <p:nvPicPr>
          <p:cNvPr id="5" name="Picture 4" descr="A group of guns on a mat&#10;&#10;Description automatically generated">
            <a:extLst>
              <a:ext uri="{FF2B5EF4-FFF2-40B4-BE49-F238E27FC236}">
                <a16:creationId xmlns:a16="http://schemas.microsoft.com/office/drawing/2014/main" id="{B2FDF3DA-3357-4E12-F53B-8AADAA3C045B}"/>
              </a:ext>
            </a:extLst>
          </p:cNvPr>
          <p:cNvPicPr>
            <a:picLocks noChangeAspect="1"/>
          </p:cNvPicPr>
          <p:nvPr/>
        </p:nvPicPr>
        <p:blipFill>
          <a:blip r:embed="rId3"/>
          <a:stretch>
            <a:fillRect/>
          </a:stretch>
        </p:blipFill>
        <p:spPr>
          <a:xfrm>
            <a:off x="4926238" y="435537"/>
            <a:ext cx="6753242" cy="5064931"/>
          </a:xfrm>
          <a:prstGeom prst="rect">
            <a:avLst/>
          </a:prstGeom>
        </p:spPr>
      </p:pic>
    </p:spTree>
    <p:extLst>
      <p:ext uri="{BB962C8B-B14F-4D97-AF65-F5344CB8AC3E}">
        <p14:creationId xmlns:p14="http://schemas.microsoft.com/office/powerpoint/2010/main" val="2221331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3AD6-7FD9-7923-4E34-96279DA78022}"/>
              </a:ext>
            </a:extLst>
          </p:cNvPr>
          <p:cNvSpPr>
            <a:spLocks noGrp="1"/>
          </p:cNvSpPr>
          <p:nvPr>
            <p:ph type="ctrTitle"/>
          </p:nvPr>
        </p:nvSpPr>
        <p:spPr>
          <a:xfrm>
            <a:off x="1195755" y="593890"/>
            <a:ext cx="3601328" cy="3865568"/>
          </a:xfrm>
        </p:spPr>
        <p:txBody>
          <a:bodyPr>
            <a:normAutofit/>
          </a:bodyPr>
          <a:lstStyle/>
          <a:p>
            <a:pPr algn="l"/>
            <a:r>
              <a:rPr lang="en-US" sz="2700" cap="none" dirty="0">
                <a:solidFill>
                  <a:schemeClr val="tx1"/>
                </a:solidFill>
                <a:latin typeface="Gotham Bold" panose="02000803030000020004" pitchFamily="2" charset="0"/>
              </a:rPr>
              <a:t>It can also be used for efficient storage. </a:t>
            </a:r>
            <a:br>
              <a:rPr lang="en-US" sz="2700" cap="none" dirty="0">
                <a:solidFill>
                  <a:schemeClr val="tx1"/>
                </a:solidFill>
                <a:latin typeface="Gotham Bold" panose="02000803030000020004" pitchFamily="2" charset="0"/>
              </a:rPr>
            </a:br>
            <a:br>
              <a:rPr lang="en-US" sz="2700" cap="none" dirty="0">
                <a:solidFill>
                  <a:schemeClr val="tx1"/>
                </a:solidFill>
                <a:latin typeface="Gotham Bold" panose="02000803030000020004" pitchFamily="2" charset="0"/>
              </a:rPr>
            </a:br>
            <a:r>
              <a:rPr lang="en-US" sz="2700" cap="none" dirty="0">
                <a:solidFill>
                  <a:schemeClr val="tx1"/>
                </a:solidFill>
                <a:latin typeface="Gotham Bold" panose="02000803030000020004" pitchFamily="2" charset="0"/>
              </a:rPr>
              <a:t>Armory panels have 30% more connect points than G********h</a:t>
            </a:r>
            <a:br>
              <a:rPr lang="en-US" sz="2700" cap="none" dirty="0">
                <a:solidFill>
                  <a:schemeClr val="tx1"/>
                </a:solidFill>
                <a:latin typeface="Gotham Bold" panose="02000803030000020004" pitchFamily="2" charset="0"/>
              </a:rPr>
            </a:br>
            <a:br>
              <a:rPr lang="en-US" sz="2700" cap="none" dirty="0">
                <a:solidFill>
                  <a:schemeClr val="tx1"/>
                </a:solidFill>
                <a:latin typeface="Gotham Bold" panose="02000803030000020004" pitchFamily="2" charset="0"/>
              </a:rPr>
            </a:br>
            <a:r>
              <a:rPr lang="en-US" sz="1800" cap="none" dirty="0">
                <a:solidFill>
                  <a:schemeClr val="tx1"/>
                </a:solidFill>
                <a:latin typeface="Gotham Book" panose="02000603040000020004" pitchFamily="2" charset="0"/>
              </a:rPr>
              <a:t>Overall size: 64”W x 36”H</a:t>
            </a:r>
          </a:p>
        </p:txBody>
      </p:sp>
      <p:pic>
        <p:nvPicPr>
          <p:cNvPr id="6" name="Picture 5">
            <a:extLst>
              <a:ext uri="{FF2B5EF4-FFF2-40B4-BE49-F238E27FC236}">
                <a16:creationId xmlns:a16="http://schemas.microsoft.com/office/drawing/2014/main" id="{3717B728-5B24-C210-BB10-2E33CDE05BA9}"/>
              </a:ext>
            </a:extLst>
          </p:cNvPr>
          <p:cNvPicPr>
            <a:picLocks noChangeAspect="1"/>
          </p:cNvPicPr>
          <p:nvPr/>
        </p:nvPicPr>
        <p:blipFill>
          <a:blip r:embed="rId2"/>
          <a:srcRect/>
          <a:stretch/>
        </p:blipFill>
        <p:spPr>
          <a:xfrm>
            <a:off x="2560321" y="5706842"/>
            <a:ext cx="2548156" cy="774846"/>
          </a:xfrm>
          <a:prstGeom prst="rect">
            <a:avLst/>
          </a:prstGeom>
        </p:spPr>
      </p:pic>
      <p:pic>
        <p:nvPicPr>
          <p:cNvPr id="4" name="Picture 3" descr="A group of black objects on a metal surface&#10;&#10;Description automatically generated">
            <a:extLst>
              <a:ext uri="{FF2B5EF4-FFF2-40B4-BE49-F238E27FC236}">
                <a16:creationId xmlns:a16="http://schemas.microsoft.com/office/drawing/2014/main" id="{054DC039-B252-E4E9-F006-270A2C9BDCFE}"/>
              </a:ext>
            </a:extLst>
          </p:cNvPr>
          <p:cNvPicPr>
            <a:picLocks noChangeAspect="1"/>
          </p:cNvPicPr>
          <p:nvPr/>
        </p:nvPicPr>
        <p:blipFill>
          <a:blip r:embed="rId3"/>
          <a:stretch>
            <a:fillRect/>
          </a:stretch>
        </p:blipFill>
        <p:spPr>
          <a:xfrm>
            <a:off x="4926239" y="418516"/>
            <a:ext cx="6753241" cy="5064931"/>
          </a:xfrm>
          <a:prstGeom prst="rect">
            <a:avLst/>
          </a:prstGeom>
        </p:spPr>
      </p:pic>
    </p:spTree>
    <p:extLst>
      <p:ext uri="{BB962C8B-B14F-4D97-AF65-F5344CB8AC3E}">
        <p14:creationId xmlns:p14="http://schemas.microsoft.com/office/powerpoint/2010/main" val="224616193"/>
      </p:ext>
    </p:extLst>
  </p:cSld>
  <p:clrMapOvr>
    <a:masterClrMapping/>
  </p:clrMapOvr>
</p:sld>
</file>

<file path=ppt/theme/theme1.xml><?xml version="1.0" encoding="utf-8"?>
<a:theme xmlns:a="http://schemas.openxmlformats.org/drawingml/2006/main" name="Galler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1504</TotalTime>
  <Words>371</Words>
  <Application>Microsoft Office PowerPoint</Application>
  <PresentationFormat>Widescreen</PresentationFormat>
  <Paragraphs>12</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Gill Sans MT</vt:lpstr>
      <vt:lpstr>Gotham Black</vt:lpstr>
      <vt:lpstr>Gotham Bold</vt:lpstr>
      <vt:lpstr>Gotham Book</vt:lpstr>
      <vt:lpstr>Webdings</vt:lpstr>
      <vt:lpstr>Gallery</vt:lpstr>
      <vt:lpstr>Introducing The ARMORY System</vt:lpstr>
      <vt:lpstr>Scott Coons Owner, Designer  The Armory System evolved from the need for a way to mount weapons inside a concealment headboard, which was in line to be the first product offered by Castle Tactical. </vt:lpstr>
      <vt:lpstr>The concealment headboard was presented to the public at the NRA show in April 2023.  It was well received, but people were far more interested in the slotted panels displayed as a secondary product.</vt:lpstr>
      <vt:lpstr>The decision was made to pivot to the Armory product and develop it first.  It is now ready for production.</vt:lpstr>
      <vt:lpstr>The foundation of the armory system is a set of 14-gauge steel panels, sized in increments of 16” wide and 12” tall. These measurements exploit standard stud spacing of 16” found in most homes.</vt:lpstr>
      <vt:lpstr>The panels can be arrayed in any configuration to fit into almost any wall  space. The slotted  pattern maintains  proper spacing  throughout the  installation so  accessories may  span multiple panels.</vt:lpstr>
      <vt:lpstr>A wide array of attachment accessories makes mounting your firearms easy, and with our patent-pending tool-free securing plug, you can relocate accessories very easily. </vt:lpstr>
      <vt:lpstr>The Armory System can be used for display purposes, sized for a particular wall, with room to grow.  Overall size: 64”W x 36”H</vt:lpstr>
      <vt:lpstr>It can also be used for efficient storage.   Armory panels have 30% more connect points than G********h  Overall size: 64”W x 36”H</vt:lpstr>
      <vt:lpstr>Accessories will constantly be added, and requests for specific accessories will be considered if it would be popular with consumers.</vt:lpstr>
      <vt:lpstr>In fact, we are already considering offering products for other purposes, such as:   a Fishing Equipment Storage  a Sporting Goods Storage  a Wine Racks  a Musical Instrument Display</vt:lpstr>
      <vt:lpstr>https://www.CastleTactical.com/digital-assets/   For access to  digital assets  for print and  web use: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The ARMORY System</dc:title>
  <dc:creator>Scott Coons</dc:creator>
  <cp:lastModifiedBy>Scott Coons</cp:lastModifiedBy>
  <cp:revision>5</cp:revision>
  <dcterms:created xsi:type="dcterms:W3CDTF">2023-10-09T04:45:51Z</dcterms:created>
  <dcterms:modified xsi:type="dcterms:W3CDTF">2023-10-10T05:52:38Z</dcterms:modified>
</cp:coreProperties>
</file>